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Nunito Sans Black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fQaBQmkZo1d3lTExuontI9E+d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Bla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unitoSansBlack-bold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312da1504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0312da1504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0312da1504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1c8ceb9d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1c8ceb9d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11c8ceb9d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1c8ceb9da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11c8ceb9da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11c8ceb9da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1a3f0229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11a3f0229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11a3f02291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1a3f02291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11a3f02291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11a3f02291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dd62bfaa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0dd62bfaa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0dd62bfaa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57ea6f93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e57ea6f9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e57ea6f93a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1c8ceb9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11c8ceb9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11c8ceb9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57ea6f9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e57ea6f9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e57ea6f9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57ea6f93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e57ea6f9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e57ea6f93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1caf015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11caf015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11caf0154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1c8ceb9d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11c8ceb9d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11c8ceb9da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1" Type="http://schemas.openxmlformats.org/officeDocument/2006/relationships/image" Target="../media/image29.png"/><Relationship Id="rId10" Type="http://schemas.openxmlformats.org/officeDocument/2006/relationships/image" Target="../media/image27.png"/><Relationship Id="rId12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1" Type="http://schemas.openxmlformats.org/officeDocument/2006/relationships/image" Target="../media/image15.png"/><Relationship Id="rId10" Type="http://schemas.openxmlformats.org/officeDocument/2006/relationships/image" Target="../media/image26.png"/><Relationship Id="rId12" Type="http://schemas.openxmlformats.org/officeDocument/2006/relationships/image" Target="../media/image28.png"/><Relationship Id="rId9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hyperlink" Target="https://www.datos.gov.c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1" Type="http://schemas.openxmlformats.org/officeDocument/2006/relationships/image" Target="../media/image33.png"/><Relationship Id="rId10" Type="http://schemas.openxmlformats.org/officeDocument/2006/relationships/image" Target="../media/image19.png"/><Relationship Id="rId9" Type="http://schemas.openxmlformats.org/officeDocument/2006/relationships/hyperlink" Target="https://datosabiertos-esri-colombia.opendata.arcgis.com/datasets/623a71c7f5c94bada0416879df0effe4/explore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hyperlink" Target="https://www.datos.gov.co/Econom-a-y-Finanzas/Precios-Combustibles-2017-1-/x6id-4v3g/about_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hyperlink" Target="https://drive.google.com/file/d/1LZlZB49INoE_K6ymzrs53ujyPH2mlHF4/view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1" Type="http://schemas.openxmlformats.org/officeDocument/2006/relationships/image" Target="../media/image32.png"/><Relationship Id="rId10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20312da1504_0_4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90" name="Google Shape;90;g20312da1504_0_45"/>
            <p:cNvPicPr preferRelativeResize="0"/>
            <p:nvPr/>
          </p:nvPicPr>
          <p:blipFill rotWithShape="1">
            <a:blip r:embed="rId3">
              <a:alphaModFix/>
            </a:blip>
            <a:srcRect b="7533" l="7812" r="7804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g20312da1504_0_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g20312da1504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9039" y="647754"/>
            <a:ext cx="3753919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0312da1504_0_45"/>
          <p:cNvSpPr txBox="1"/>
          <p:nvPr/>
        </p:nvSpPr>
        <p:spPr>
          <a:xfrm>
            <a:off x="2158676" y="2392672"/>
            <a:ext cx="7874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5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Artificial Intelligence</a:t>
            </a:r>
            <a:endParaRPr b="1" i="0" sz="5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5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b="1" i="0" sz="5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g20312da1504_0_45"/>
          <p:cNvSpPr txBox="1"/>
          <p:nvPr/>
        </p:nvSpPr>
        <p:spPr>
          <a:xfrm>
            <a:off x="1924500" y="3562225"/>
            <a:ext cx="834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5" name="Google Shape;95;g20312da1504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g20312da1504_0_4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97" name="Google Shape;97;g20312da1504_0_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g20312da1504_0_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g20312da1504_0_45"/>
          <p:cNvSpPr/>
          <p:nvPr/>
        </p:nvSpPr>
        <p:spPr>
          <a:xfrm>
            <a:off x="1439350" y="4085575"/>
            <a:ext cx="9281400" cy="1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3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ATENCIÓN</a:t>
            </a:r>
            <a:endParaRPr b="1" i="0" sz="3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CO" sz="3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Buenos días: estamos esperando un par de minutos más con el fin de que se conecten los demás </a:t>
            </a:r>
            <a:endParaRPr b="0" i="1" sz="3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CO" sz="3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estudiantes…</a:t>
            </a:r>
            <a:endParaRPr b="0" i="1" sz="3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CO" sz="3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…Iniciaremos en breve</a:t>
            </a:r>
            <a:endParaRPr b="0" i="1" sz="3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g211c8ceb9da_0_63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23" name="Google Shape;223;g211c8ceb9da_0_63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g211c8ceb9da_0_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g211c8ceb9da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g211c8ceb9da_0_63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27" name="Google Shape;227;g211c8ceb9da_0_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211c8ceb9da_0_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g211c8ceb9da_0_63"/>
          <p:cNvSpPr txBox="1"/>
          <p:nvPr/>
        </p:nvSpPr>
        <p:spPr>
          <a:xfrm>
            <a:off x="189925" y="1237925"/>
            <a:ext cx="12002100" cy="12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Regresión Logística (clasificación*): </a:t>
            </a:r>
            <a:r>
              <a:rPr lang="es-CO" sz="3200">
                <a:solidFill>
                  <a:srgbClr val="D2A6FF"/>
                </a:solidFill>
              </a:rPr>
              <a:t>métricas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11c8ceb9da_0_63"/>
          <p:cNvPicPr preferRelativeResize="0"/>
          <p:nvPr/>
        </p:nvPicPr>
        <p:blipFill rotWithShape="1">
          <a:blip r:embed="rId8">
            <a:alphaModFix/>
          </a:blip>
          <a:srcRect b="37702" l="33899" r="46363" t="50845"/>
          <a:stretch/>
        </p:blipFill>
        <p:spPr>
          <a:xfrm>
            <a:off x="308963" y="2288850"/>
            <a:ext cx="4402973" cy="14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11c8ceb9da_0_63"/>
          <p:cNvPicPr preferRelativeResize="0"/>
          <p:nvPr/>
        </p:nvPicPr>
        <p:blipFill rotWithShape="1">
          <a:blip r:embed="rId9">
            <a:alphaModFix/>
          </a:blip>
          <a:srcRect b="35538" l="39776" r="32263" t="37170"/>
          <a:stretch/>
        </p:blipFill>
        <p:spPr>
          <a:xfrm>
            <a:off x="922938" y="4317300"/>
            <a:ext cx="3408950" cy="18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11c8ceb9da_0_63"/>
          <p:cNvPicPr preferRelativeResize="0"/>
          <p:nvPr/>
        </p:nvPicPr>
        <p:blipFill rotWithShape="1">
          <a:blip r:embed="rId10">
            <a:alphaModFix/>
          </a:blip>
          <a:srcRect b="28990" l="40720" r="26657" t="32023"/>
          <a:stretch/>
        </p:blipFill>
        <p:spPr>
          <a:xfrm>
            <a:off x="8792350" y="1942975"/>
            <a:ext cx="3166627" cy="21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11c8ceb9da_0_63"/>
          <p:cNvPicPr preferRelativeResize="0"/>
          <p:nvPr/>
        </p:nvPicPr>
        <p:blipFill rotWithShape="1">
          <a:blip r:embed="rId11">
            <a:alphaModFix/>
          </a:blip>
          <a:srcRect b="29991" l="38509" r="27088" t="32972"/>
          <a:stretch/>
        </p:blipFill>
        <p:spPr>
          <a:xfrm>
            <a:off x="6539375" y="4222200"/>
            <a:ext cx="4194350" cy="25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11c8ceb9da_0_63"/>
          <p:cNvPicPr preferRelativeResize="0"/>
          <p:nvPr/>
        </p:nvPicPr>
        <p:blipFill rotWithShape="1">
          <a:blip r:embed="rId12">
            <a:alphaModFix/>
          </a:blip>
          <a:srcRect b="43719" l="40277" r="31077" t="47558"/>
          <a:stretch/>
        </p:blipFill>
        <p:spPr>
          <a:xfrm>
            <a:off x="5005888" y="2598088"/>
            <a:ext cx="3492499" cy="5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g211c8ceb9da_0_42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41" name="Google Shape;241;g211c8ceb9da_0_42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g211c8ceb9da_0_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g211c8ceb9da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211c8ceb9da_0_42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45" name="Google Shape;245;g211c8ceb9da_0_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211c8ceb9da_0_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g211c8ceb9da_0_42"/>
          <p:cNvSpPr txBox="1"/>
          <p:nvPr/>
        </p:nvSpPr>
        <p:spPr>
          <a:xfrm>
            <a:off x="189925" y="1237925"/>
            <a:ext cx="12002100" cy="12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lang="es-CO" sz="3200">
                <a:solidFill>
                  <a:srgbClr val="D2A6FF"/>
                </a:solidFill>
              </a:rPr>
              <a:t>L</a:t>
            </a: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og</a:t>
            </a:r>
            <a:r>
              <a:rPr lang="es-CO" sz="3200">
                <a:solidFill>
                  <a:srgbClr val="D2A6FF"/>
                </a:solidFill>
              </a:rPr>
              <a:t>i</a:t>
            </a: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stic </a:t>
            </a:r>
            <a:r>
              <a:rPr lang="es-CO" sz="3200">
                <a:solidFill>
                  <a:srgbClr val="D2A6FF"/>
                </a:solidFill>
              </a:rPr>
              <a:t>Regression </a:t>
            </a: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CO" sz="3200">
                <a:solidFill>
                  <a:srgbClr val="D2A6FF"/>
                </a:solidFill>
              </a:rPr>
              <a:t>classification</a:t>
            </a: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r>
              <a:rPr lang="es-CO" sz="3200">
                <a:solidFill>
                  <a:srgbClr val="D2A6FF"/>
                </a:solidFill>
              </a:rPr>
              <a:t>ROC curve and AUC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211c8ceb9da_0_42"/>
          <p:cNvPicPr preferRelativeResize="0"/>
          <p:nvPr/>
        </p:nvPicPr>
        <p:blipFill rotWithShape="1">
          <a:blip r:embed="rId8">
            <a:alphaModFix/>
          </a:blip>
          <a:srcRect b="44312" l="38247" r="27191" t="46915"/>
          <a:stretch/>
        </p:blipFill>
        <p:spPr>
          <a:xfrm>
            <a:off x="189913" y="2267050"/>
            <a:ext cx="4213723" cy="6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11c8ceb9da_0_42"/>
          <p:cNvPicPr preferRelativeResize="0"/>
          <p:nvPr/>
        </p:nvPicPr>
        <p:blipFill rotWithShape="1">
          <a:blip r:embed="rId9">
            <a:alphaModFix/>
          </a:blip>
          <a:srcRect b="44417" l="42090" r="30359" t="46810"/>
          <a:stretch/>
        </p:blipFill>
        <p:spPr>
          <a:xfrm>
            <a:off x="8518950" y="6148725"/>
            <a:ext cx="3358800" cy="6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11c8ceb9da_0_42"/>
          <p:cNvPicPr preferRelativeResize="0"/>
          <p:nvPr/>
        </p:nvPicPr>
        <p:blipFill rotWithShape="1">
          <a:blip r:embed="rId10">
            <a:alphaModFix/>
          </a:blip>
          <a:srcRect b="31049" l="41389" r="29965" t="35648"/>
          <a:stretch/>
        </p:blipFill>
        <p:spPr>
          <a:xfrm>
            <a:off x="1062150" y="3141175"/>
            <a:ext cx="3492499" cy="22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11c8ceb9da_0_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0550" y="2584546"/>
            <a:ext cx="3492500" cy="35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11c8ceb9da_0_42"/>
          <p:cNvPicPr preferRelativeResize="0"/>
          <p:nvPr/>
        </p:nvPicPr>
        <p:blipFill rotWithShape="1">
          <a:blip r:embed="rId12">
            <a:alphaModFix/>
          </a:blip>
          <a:srcRect b="33816" l="26952" r="42346" t="48477"/>
          <a:stretch/>
        </p:blipFill>
        <p:spPr>
          <a:xfrm>
            <a:off x="8470813" y="1864750"/>
            <a:ext cx="3455083" cy="11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g211a3f02291_0_66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59" name="Google Shape;259;g211a3f02291_0_66"/>
            <p:cNvPicPr preferRelativeResize="0"/>
            <p:nvPr/>
          </p:nvPicPr>
          <p:blipFill rotWithShape="1">
            <a:blip r:embed="rId3">
              <a:alphaModFix/>
            </a:blip>
            <a:srcRect b="7533" l="7812" r="7804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211a3f02291_0_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g211a3f02291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11a3f02291_0_66"/>
          <p:cNvSpPr txBox="1"/>
          <p:nvPr/>
        </p:nvSpPr>
        <p:spPr>
          <a:xfrm>
            <a:off x="251063" y="1075125"/>
            <a:ext cx="12002100" cy="8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0" i="0" lang="es-CO" sz="36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Remember to have your last HOMEWORK finished</a:t>
            </a:r>
            <a:r>
              <a:rPr b="0" i="0" lang="es-CO" sz="4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4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g211a3f02291_0_66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64" name="Google Shape;264;g211a3f02291_0_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g211a3f02291_0_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g211a3f02291_0_66"/>
          <p:cNvPicPr preferRelativeResize="0"/>
          <p:nvPr/>
        </p:nvPicPr>
        <p:blipFill rotWithShape="1">
          <a:blip r:embed="rId8">
            <a:alphaModFix/>
          </a:blip>
          <a:srcRect b="36143" l="23847" r="22405" t="10735"/>
          <a:stretch/>
        </p:blipFill>
        <p:spPr>
          <a:xfrm>
            <a:off x="1790825" y="1845075"/>
            <a:ext cx="8610350" cy="47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211a3f02291_0_186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73" name="Google Shape;273;g211a3f02291_0_186"/>
            <p:cNvPicPr preferRelativeResize="0"/>
            <p:nvPr/>
          </p:nvPicPr>
          <p:blipFill rotWithShape="1">
            <a:blip r:embed="rId3">
              <a:alphaModFix/>
            </a:blip>
            <a:srcRect b="7533" l="7812" r="7804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211a3f02291_0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g211a3f02291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11a3f02291_0_186"/>
          <p:cNvSpPr txBox="1"/>
          <p:nvPr/>
        </p:nvSpPr>
        <p:spPr>
          <a:xfrm>
            <a:off x="251063" y="1075125"/>
            <a:ext cx="12002100" cy="12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Hint</a:t>
            </a:r>
            <a:endParaRPr b="1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2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*Variables DO NOT have to correlate:</a:t>
            </a:r>
            <a:endParaRPr b="0" i="0" sz="2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24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Remember how linear regression worked better with more correlated variables (y=f(x))? </a:t>
            </a:r>
            <a:endParaRPr b="0" i="0" sz="24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24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Logistic regression is the opposite - the variables don't have to align. That works for this data which has somewhat weak correlations.</a:t>
            </a:r>
            <a:endParaRPr b="0" i="0" sz="24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2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*You need a lot of clean data:</a:t>
            </a:r>
            <a:endParaRPr b="0" i="0" sz="2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25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Logistic regression will give more accurate results if you use more data; our small dataset is not optimal for this task, so keep that in mind.</a:t>
            </a:r>
            <a:endParaRPr b="0" i="0" sz="2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g211a3f02291_0_186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78" name="Google Shape;278;g211a3f02291_0_1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211a3f02291_0_1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286" name="Google Shape;286;p13"/>
            <p:cNvPicPr preferRelativeResize="0"/>
            <p:nvPr/>
          </p:nvPicPr>
          <p:blipFill rotWithShape="1">
            <a:blip r:embed="rId3">
              <a:alphaModFix/>
            </a:blip>
            <a:srcRect b="7533" l="7812" r="7809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54" y="1970769"/>
            <a:ext cx="7510889" cy="29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280" y="324169"/>
            <a:ext cx="3007439" cy="14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92" name="Google Shape;292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06" name="Google Shape;106;p1"/>
            <p:cNvPicPr preferRelativeResize="0"/>
            <p:nvPr/>
          </p:nvPicPr>
          <p:blipFill rotWithShape="1">
            <a:blip r:embed="rId3">
              <a:alphaModFix/>
            </a:blip>
            <a:srcRect b="7533" l="7812" r="7809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9039" y="647754"/>
            <a:ext cx="3753920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2158676" y="2392672"/>
            <a:ext cx="7874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5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Artificial Intelligence</a:t>
            </a:r>
            <a:endParaRPr b="1" i="0" sz="5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5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(intermediate) Bootcamp</a:t>
            </a:r>
            <a:endParaRPr b="1" i="0" sz="5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1924500" y="3562225"/>
            <a:ext cx="834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13" name="Google Shape;113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"/>
          <p:cNvSpPr/>
          <p:nvPr/>
        </p:nvSpPr>
        <p:spPr>
          <a:xfrm>
            <a:off x="3951300" y="4793875"/>
            <a:ext cx="428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3820550" y="5194775"/>
            <a:ext cx="428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Andrés Felipe Escallón Portilla, PhD (c)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11, 12 y 13 - Junio - 2024</a:t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Clase 14</a:t>
            </a:r>
            <a:r>
              <a:rPr lang="es-CO" sz="1800">
                <a:solidFill>
                  <a:srgbClr val="D2A6FF"/>
                </a:solidFill>
              </a:rPr>
              <a:t>, </a:t>
            </a: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15 y 16</a:t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g20dd62bfaad_1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23" name="Google Shape;123;g20dd62bfaad_1_0"/>
            <p:cNvPicPr preferRelativeResize="0"/>
            <p:nvPr/>
          </p:nvPicPr>
          <p:blipFill rotWithShape="1">
            <a:blip r:embed="rId3">
              <a:alphaModFix/>
            </a:blip>
            <a:srcRect b="7533" l="7812" r="7804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20dd62bfaad_1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g20dd62bfaa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20dd62bfaad_1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7" name="Google Shape;127;g20dd62bfaad_1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20dd62bfaad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g20dd62bfaad_1_0"/>
          <p:cNvSpPr txBox="1"/>
          <p:nvPr/>
        </p:nvSpPr>
        <p:spPr>
          <a:xfrm>
            <a:off x="189925" y="1237925"/>
            <a:ext cx="120021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4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ML - Cont…</a:t>
            </a:r>
            <a:endParaRPr b="0" i="0" sz="4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sz="4000">
              <a:solidFill>
                <a:srgbClr val="D2A6FF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Regresión Logística (clasificación*): métricas</a:t>
            </a:r>
            <a:r>
              <a:rPr lang="es-CO" sz="3200">
                <a:solidFill>
                  <a:srgbClr val="D2A6FF"/>
                </a:solidFill>
              </a:rPr>
              <a:t> (consulta)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Char char="-"/>
            </a:pPr>
            <a:r>
              <a:rPr lang="es-CO" sz="3000">
                <a:solidFill>
                  <a:srgbClr val="D2A6FF"/>
                </a:solidFill>
              </a:rPr>
              <a:t>Datos Abiertos de Colombia</a:t>
            </a:r>
            <a:endParaRPr sz="3000">
              <a:solidFill>
                <a:srgbClr val="D2A6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Char char="-"/>
            </a:pPr>
            <a:r>
              <a:rPr lang="es-CO" sz="3200">
                <a:solidFill>
                  <a:srgbClr val="D2A6FF"/>
                </a:solidFill>
              </a:rPr>
              <a:t>Ejemplo (Geolocalización: Análisis de datos) - Datos Abiertos  </a:t>
            </a:r>
            <a:endParaRPr sz="3200">
              <a:solidFill>
                <a:srgbClr val="D2A6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Descargar bases de datos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Cargar datasets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g2e57ea6f93a_0_3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36" name="Google Shape;136;g2e57ea6f93a_0_3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g2e57ea6f93a_0_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g2e57ea6f93a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g2e57ea6f93a_0_3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40" name="Google Shape;140;g2e57ea6f93a_0_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g2e57ea6f93a_0_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g2e57ea6f93a_0_30"/>
          <p:cNvSpPr txBox="1"/>
          <p:nvPr/>
        </p:nvSpPr>
        <p:spPr>
          <a:xfrm>
            <a:off x="189925" y="1237925"/>
            <a:ext cx="12002100" cy="17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4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ML - Cont…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Char char="-"/>
            </a:pPr>
            <a:r>
              <a:rPr lang="es-CO" sz="3200">
                <a:solidFill>
                  <a:srgbClr val="D2A6FF"/>
                </a:solidFill>
              </a:rPr>
              <a:t>REVISIÓN DURANTE LA CLASE DE LAS TAREAS: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*Pumpinks  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*Digits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*Adaptación de regresión logística (clasificación) al dataset de cada estudiante (evaluando al final el desempeño del modelo a través de métricas y gráficas)</a:t>
            </a:r>
            <a:endParaRPr sz="3200">
              <a:solidFill>
                <a:srgbClr val="D2A6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Char char="-"/>
            </a:pPr>
            <a:r>
              <a:rPr lang="es-CO" sz="3200">
                <a:solidFill>
                  <a:srgbClr val="D2A6FF"/>
                </a:solidFill>
              </a:rPr>
              <a:t>Complementos para revisar en clase/casa:</a:t>
            </a:r>
            <a:endParaRPr sz="3200">
              <a:solidFill>
                <a:srgbClr val="D2A6FF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Más</a:t>
            </a:r>
            <a:r>
              <a:rPr lang="es-CO" sz="3200">
                <a:solidFill>
                  <a:srgbClr val="D2A6FF"/>
                </a:solidFill>
              </a:rPr>
              <a:t> ejemplos de clasificación (jupyter notebooks)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g211c8ceb9da_0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49" name="Google Shape;149;g211c8ceb9da_0_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11c8ceb9da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g211c8ceb9d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211c8ceb9da_0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53" name="Google Shape;153;g211c8ceb9da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211c8ceb9da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g211c8ceb9da_0_0"/>
          <p:cNvSpPr txBox="1"/>
          <p:nvPr/>
        </p:nvSpPr>
        <p:spPr>
          <a:xfrm>
            <a:off x="189925" y="1237925"/>
            <a:ext cx="12002100" cy="15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2800"/>
              <a:buFont typeface="Arial"/>
              <a:buChar char="-"/>
            </a:pPr>
            <a:r>
              <a:rPr lang="es-CO" sz="2800">
                <a:solidFill>
                  <a:srgbClr val="D2A6FF"/>
                </a:solidFill>
              </a:rPr>
              <a:t>Datos Abiertos de Colombia </a:t>
            </a:r>
            <a:endParaRPr sz="28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D2A6FF"/>
                </a:solidFill>
              </a:rPr>
              <a:t>(variedad de datos y se puede descargar en .csv): </a:t>
            </a:r>
            <a:r>
              <a:rPr lang="es-CO" sz="2400" u="sng">
                <a:solidFill>
                  <a:schemeClr val="hlink"/>
                </a:solidFill>
                <a:hlinkClick r:id="rId8"/>
              </a:rPr>
              <a:t>https://www.datos.gov.co/</a:t>
            </a:r>
            <a:endParaRPr sz="24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 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211c8ceb9da_0_0"/>
          <p:cNvPicPr preferRelativeResize="0"/>
          <p:nvPr/>
        </p:nvPicPr>
        <p:blipFill rotWithShape="1">
          <a:blip r:embed="rId9">
            <a:alphaModFix/>
          </a:blip>
          <a:srcRect b="7667" l="0" r="0" t="5983"/>
          <a:stretch/>
        </p:blipFill>
        <p:spPr>
          <a:xfrm>
            <a:off x="900025" y="2191025"/>
            <a:ext cx="10704173" cy="45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2e57ea6f93a_0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63" name="Google Shape;163;g2e57ea6f93a_0_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g2e57ea6f93a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" name="Google Shape;165;g2e57ea6f93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g2e57ea6f93a_0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67" name="Google Shape;167;g2e57ea6f93a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g2e57ea6f93a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g2e57ea6f93a_0_0"/>
          <p:cNvSpPr txBox="1"/>
          <p:nvPr/>
        </p:nvSpPr>
        <p:spPr>
          <a:xfrm>
            <a:off x="189925" y="1237925"/>
            <a:ext cx="12002100" cy="15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rgbClr val="D2A6FF"/>
                </a:solidFill>
              </a:rPr>
              <a:t>Ejemplo (Geolocalización: </a:t>
            </a:r>
            <a:r>
              <a:rPr lang="es-CO" sz="2800">
                <a:solidFill>
                  <a:srgbClr val="D2A6FF"/>
                </a:solidFill>
              </a:rPr>
              <a:t>Análisis de datos</a:t>
            </a:r>
            <a:r>
              <a:rPr lang="es-CO" sz="2800">
                <a:solidFill>
                  <a:srgbClr val="D2A6FF"/>
                </a:solidFill>
              </a:rPr>
              <a:t>) - </a:t>
            </a:r>
            <a:r>
              <a:rPr lang="es-CO" sz="2800">
                <a:solidFill>
                  <a:srgbClr val="D2A6FF"/>
                </a:solidFill>
              </a:rPr>
              <a:t>Datos Abiertos </a:t>
            </a:r>
            <a:endParaRPr sz="24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rgbClr val="D2A6FF"/>
                </a:solidFill>
              </a:rPr>
              <a:t>-Base de datos de precios de combustible:</a:t>
            </a:r>
            <a:endParaRPr sz="2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u="sng">
                <a:solidFill>
                  <a:schemeClr val="hlink"/>
                </a:solidFill>
                <a:hlinkClick r:id="rId8"/>
              </a:rPr>
              <a:t>https://www.datos.gov.co/Econom-a-y-Finanzas/Precios-Combustibles-2017-1-/x6id-4v3g/about_data</a:t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rgbClr val="D2A6FF"/>
                </a:solidFill>
              </a:rPr>
              <a:t>-Base de datos geográfica de los municipios de Colombia:</a:t>
            </a:r>
            <a:endParaRPr sz="21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u="sng">
                <a:solidFill>
                  <a:schemeClr val="hlink"/>
                </a:solidFill>
                <a:hlinkClick r:id="rId9"/>
              </a:rPr>
              <a:t>https://datosabiertos-esri-colombia.opendata.arcgis.com/datasets/623a71c7f5c94bada0416879df0effe4/explore</a:t>
            </a:r>
            <a:r>
              <a:rPr lang="es-CO" sz="1700">
                <a:solidFill>
                  <a:srgbClr val="D2A6FF"/>
                </a:solidFill>
              </a:rPr>
              <a:t> </a:t>
            </a:r>
            <a:endParaRPr sz="17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rgbClr val="D2A6FF"/>
                </a:solidFill>
              </a:rPr>
              <a:t>(formato geoJSON)</a:t>
            </a:r>
            <a:endParaRPr sz="2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 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2e57ea6f93a_0_0"/>
          <p:cNvPicPr preferRelativeResize="0"/>
          <p:nvPr/>
        </p:nvPicPr>
        <p:blipFill rotWithShape="1">
          <a:blip r:embed="rId10">
            <a:alphaModFix/>
          </a:blip>
          <a:srcRect b="6039" l="3241" r="11456" t="6425"/>
          <a:stretch/>
        </p:blipFill>
        <p:spPr>
          <a:xfrm>
            <a:off x="189925" y="3391700"/>
            <a:ext cx="5640398" cy="32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e57ea6f93a_0_0"/>
          <p:cNvPicPr preferRelativeResize="0"/>
          <p:nvPr/>
        </p:nvPicPr>
        <p:blipFill rotWithShape="1">
          <a:blip r:embed="rId11">
            <a:alphaModFix/>
          </a:blip>
          <a:srcRect b="21017" l="0" r="23130" t="6581"/>
          <a:stretch/>
        </p:blipFill>
        <p:spPr>
          <a:xfrm>
            <a:off x="5944725" y="3448000"/>
            <a:ext cx="5933026" cy="314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2e57ea6f93a_0_1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78" name="Google Shape;178;g2e57ea6f93a_0_15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g2e57ea6f93a_0_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g2e57ea6f93a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g2e57ea6f93a_0_1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82" name="Google Shape;182;g2e57ea6f93a_0_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2e57ea6f93a_0_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g2e57ea6f93a_0_15"/>
          <p:cNvSpPr txBox="1"/>
          <p:nvPr/>
        </p:nvSpPr>
        <p:spPr>
          <a:xfrm>
            <a:off x="189925" y="1237925"/>
            <a:ext cx="12002100" cy="14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800">
                <a:solidFill>
                  <a:srgbClr val="D2A6FF"/>
                </a:solidFill>
              </a:rPr>
              <a:t>Ejemplo (Geolocalización: Análisis de datos) - Datos Abiertos </a:t>
            </a:r>
            <a:endParaRPr sz="24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 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e57ea6f93a_0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1097" y="1790800"/>
            <a:ext cx="4522051" cy="49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211caf0154c_0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92" name="Google Shape;192;g211caf0154c_0_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g211caf0154c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g211caf0154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g211caf0154c_0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96" name="Google Shape;196;g211caf0154c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g211caf0154c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g211caf0154c_0_0"/>
          <p:cNvSpPr txBox="1"/>
          <p:nvPr/>
        </p:nvSpPr>
        <p:spPr>
          <a:xfrm>
            <a:off x="189925" y="1237925"/>
            <a:ext cx="12002100" cy="14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Descargar bases de datos (datasets disponibles): </a:t>
            </a:r>
            <a:r>
              <a:rPr lang="es-CO" sz="3200" u="sng">
                <a:solidFill>
                  <a:schemeClr val="hlink"/>
                </a:solidFill>
                <a:hlinkClick r:id="rId8"/>
              </a:rPr>
              <a:t>link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D2A6F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D2A6FF"/>
                </a:solidFill>
              </a:rPr>
              <a:t> 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211caf0154c_0_0"/>
          <p:cNvPicPr preferRelativeResize="0"/>
          <p:nvPr/>
        </p:nvPicPr>
        <p:blipFill rotWithShape="1">
          <a:blip r:embed="rId9">
            <a:alphaModFix/>
          </a:blip>
          <a:srcRect b="12210" l="8482" r="9556" t="11231"/>
          <a:stretch/>
        </p:blipFill>
        <p:spPr>
          <a:xfrm>
            <a:off x="2045263" y="1946825"/>
            <a:ext cx="8413699" cy="44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g211c8ceb9da_0_13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06" name="Google Shape;206;g211c8ceb9da_0_13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g211c8ceb9da_0_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g211c8ceb9da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g211c8ceb9da_0_13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10" name="Google Shape;210;g211c8ceb9da_0_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g211c8ceb9da_0_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g211c8ceb9da_0_13"/>
          <p:cNvSpPr txBox="1"/>
          <p:nvPr/>
        </p:nvSpPr>
        <p:spPr>
          <a:xfrm>
            <a:off x="189925" y="1237925"/>
            <a:ext cx="12002100" cy="12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A6FF"/>
              </a:buClr>
              <a:buSzPts val="3200"/>
              <a:buFont typeface="Arial"/>
              <a:buChar char="-"/>
            </a:pPr>
            <a:r>
              <a:rPr b="0" i="0" lang="es-CO" sz="32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Regresión Logística (clasificación*):</a:t>
            </a:r>
            <a:endParaRPr b="0" i="0" sz="3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11c8ceb9da_0_13"/>
          <p:cNvPicPr preferRelativeResize="0"/>
          <p:nvPr/>
        </p:nvPicPr>
        <p:blipFill rotWithShape="1">
          <a:blip r:embed="rId8">
            <a:alphaModFix/>
          </a:blip>
          <a:srcRect b="14828" l="25929" r="29936" t="24499"/>
          <a:stretch/>
        </p:blipFill>
        <p:spPr>
          <a:xfrm>
            <a:off x="626475" y="2116675"/>
            <a:ext cx="5380800" cy="41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11c8ceb9da_0_13"/>
          <p:cNvPicPr preferRelativeResize="0"/>
          <p:nvPr/>
        </p:nvPicPr>
        <p:blipFill rotWithShape="1">
          <a:blip r:embed="rId9">
            <a:alphaModFix/>
          </a:blip>
          <a:srcRect b="37272" l="50315" r="37075" t="46383"/>
          <a:stretch/>
        </p:blipFill>
        <p:spPr>
          <a:xfrm>
            <a:off x="6221900" y="2116675"/>
            <a:ext cx="1537373" cy="11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11c8ceb9da_0_13"/>
          <p:cNvPicPr preferRelativeResize="0"/>
          <p:nvPr/>
        </p:nvPicPr>
        <p:blipFill rotWithShape="1">
          <a:blip r:embed="rId10">
            <a:alphaModFix/>
          </a:blip>
          <a:srcRect b="37058" l="36318" r="39970" t="46598"/>
          <a:stretch/>
        </p:blipFill>
        <p:spPr>
          <a:xfrm>
            <a:off x="8444400" y="2116675"/>
            <a:ext cx="2890925" cy="11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11c8ceb9da_0_13"/>
          <p:cNvPicPr preferRelativeResize="0"/>
          <p:nvPr/>
        </p:nvPicPr>
        <p:blipFill rotWithShape="1">
          <a:blip r:embed="rId11">
            <a:alphaModFix/>
          </a:blip>
          <a:srcRect b="25637" l="35203" r="24500" t="36835"/>
          <a:stretch/>
        </p:blipFill>
        <p:spPr>
          <a:xfrm>
            <a:off x="6422425" y="3704150"/>
            <a:ext cx="4912901" cy="25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</cp:coreProperties>
</file>